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1" r:id="rId5"/>
    <p:sldId id="259" r:id="rId6"/>
    <p:sldId id="282" r:id="rId7"/>
    <p:sldId id="262" r:id="rId8"/>
    <p:sldId id="273" r:id="rId9"/>
    <p:sldId id="278" r:id="rId10"/>
    <p:sldId id="274" r:id="rId11"/>
    <p:sldId id="275" r:id="rId12"/>
    <p:sldId id="276" r:id="rId13"/>
    <p:sldId id="277" r:id="rId14"/>
    <p:sldId id="260" r:id="rId15"/>
    <p:sldId id="263" r:id="rId16"/>
    <p:sldId id="261" r:id="rId17"/>
    <p:sldId id="264" r:id="rId18"/>
    <p:sldId id="265" r:id="rId19"/>
    <p:sldId id="283" r:id="rId20"/>
    <p:sldId id="266" r:id="rId21"/>
    <p:sldId id="279" r:id="rId22"/>
    <p:sldId id="267" r:id="rId23"/>
    <p:sldId id="268" r:id="rId24"/>
    <p:sldId id="284" r:id="rId25"/>
    <p:sldId id="269" r:id="rId26"/>
    <p:sldId id="280" r:id="rId27"/>
    <p:sldId id="285" r:id="rId28"/>
    <p:sldId id="286" r:id="rId29"/>
    <p:sldId id="272" r:id="rId30"/>
    <p:sldId id="271" r:id="rId3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3456" y="2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BCC10D2-FC3B-43D2-8676-7329F0240442}" type="datetimeFigureOut">
              <a:rPr lang="pl-PL" smtClean="0"/>
              <a:pPr/>
              <a:t>07.12.2017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1473C24-2D6C-42E5-B15A-4F7E0F54BAB2}"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BCC10D2-FC3B-43D2-8676-7329F0240442}" type="datetimeFigureOut">
              <a:rPr lang="pl-PL" smtClean="0"/>
              <a:pPr/>
              <a:t>07.12.2017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1473C24-2D6C-42E5-B15A-4F7E0F54BAB2}"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BCC10D2-FC3B-43D2-8676-7329F0240442}" type="datetimeFigureOut">
              <a:rPr lang="pl-PL" smtClean="0"/>
              <a:pPr/>
              <a:t>07.12.2017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1473C24-2D6C-42E5-B15A-4F7E0F54BAB2}"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BCC10D2-FC3B-43D2-8676-7329F0240442}" type="datetimeFigureOut">
              <a:rPr lang="pl-PL" smtClean="0"/>
              <a:pPr/>
              <a:t>07.12.2017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1473C24-2D6C-42E5-B15A-4F7E0F54BAB2}"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BCC10D2-FC3B-43D2-8676-7329F0240442}" type="datetimeFigureOut">
              <a:rPr lang="pl-PL" smtClean="0"/>
              <a:pPr/>
              <a:t>07.12.2017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1473C24-2D6C-42E5-B15A-4F7E0F54BAB2}"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BCC10D2-FC3B-43D2-8676-7329F0240442}" type="datetimeFigureOut">
              <a:rPr lang="pl-PL" smtClean="0"/>
              <a:pPr/>
              <a:t>07.12.2017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1473C24-2D6C-42E5-B15A-4F7E0F54BAB2}"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BCC10D2-FC3B-43D2-8676-7329F0240442}" type="datetimeFigureOut">
              <a:rPr lang="pl-PL" smtClean="0"/>
              <a:pPr/>
              <a:t>07.12.2017</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A1473C24-2D6C-42E5-B15A-4F7E0F54BAB2}"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BCC10D2-FC3B-43D2-8676-7329F0240442}" type="datetimeFigureOut">
              <a:rPr lang="pl-PL" smtClean="0"/>
              <a:pPr/>
              <a:t>07.12.2017</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A1473C24-2D6C-42E5-B15A-4F7E0F54BAB2}"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BCC10D2-FC3B-43D2-8676-7329F0240442}" type="datetimeFigureOut">
              <a:rPr lang="pl-PL" smtClean="0"/>
              <a:pPr/>
              <a:t>07.12.2017</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A1473C24-2D6C-42E5-B15A-4F7E0F54BAB2}"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BCC10D2-FC3B-43D2-8676-7329F0240442}" type="datetimeFigureOut">
              <a:rPr lang="pl-PL" smtClean="0"/>
              <a:pPr/>
              <a:t>07.12.2017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1473C24-2D6C-42E5-B15A-4F7E0F54BAB2}"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BCC10D2-FC3B-43D2-8676-7329F0240442}" type="datetimeFigureOut">
              <a:rPr lang="pl-PL" smtClean="0"/>
              <a:pPr/>
              <a:t>07.12.2017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1473C24-2D6C-42E5-B15A-4F7E0F54BAB2}"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C10D2-FC3B-43D2-8676-7329F0240442}" type="datetimeFigureOut">
              <a:rPr lang="pl-PL" smtClean="0"/>
              <a:pPr/>
              <a:t>07.12.2017</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473C24-2D6C-42E5-B15A-4F7E0F54BAB2}"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1340769"/>
            <a:ext cx="7772400" cy="2259682"/>
          </a:xfrm>
        </p:spPr>
        <p:txBody>
          <a:bodyPr>
            <a:normAutofit fontScale="90000"/>
          </a:bodyPr>
          <a:lstStyle/>
          <a:p>
            <a:r>
              <a:rPr lang="pl-PL" dirty="0"/>
              <a:t>Procedura zaliczenia praktyk zawodowych na </a:t>
            </a:r>
            <a:r>
              <a:rPr lang="pl-PL" dirty="0" smtClean="0"/>
              <a:t>kierunkach Zarządzanie, Logistyka oraz Finanse i Rachunkowość</a:t>
            </a:r>
            <a:endParaRPr lang="pl-PL" dirty="0"/>
          </a:p>
        </p:txBody>
      </p:sp>
      <p:sp>
        <p:nvSpPr>
          <p:cNvPr id="3" name="Podtytuł 2"/>
          <p:cNvSpPr>
            <a:spLocks noGrp="1"/>
          </p:cNvSpPr>
          <p:nvPr>
            <p:ph type="subTitle" idx="1"/>
          </p:nvPr>
        </p:nvSpPr>
        <p:spPr/>
        <p:txBody>
          <a:bodyPr>
            <a:normAutofit/>
          </a:bodyPr>
          <a:lstStyle/>
          <a:p>
            <a:r>
              <a:rPr lang="pl-PL" dirty="0" smtClean="0"/>
              <a:t>Dr Jerzy Zamojski</a:t>
            </a:r>
          </a:p>
          <a:p>
            <a:endParaRPr lang="pl-PL" dirty="0"/>
          </a:p>
          <a:p>
            <a:r>
              <a:rPr lang="pl-PL" dirty="0" smtClean="0"/>
              <a:t>Kielce </a:t>
            </a:r>
            <a:r>
              <a:rPr lang="pl-PL" dirty="0" smtClean="0"/>
              <a:t>2017/2018</a:t>
            </a:r>
            <a:endParaRPr lang="pl-P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764704"/>
          </a:xfrm>
        </p:spPr>
        <p:txBody>
          <a:bodyPr>
            <a:normAutofit/>
          </a:bodyPr>
          <a:lstStyle/>
          <a:p>
            <a:r>
              <a:rPr lang="pl-PL" sz="3200" b="1" dirty="0" smtClean="0"/>
              <a:t>Harmonogram praktyk</a:t>
            </a:r>
            <a:endParaRPr lang="pl-PL" sz="3200" b="1" dirty="0"/>
          </a:p>
        </p:txBody>
      </p:sp>
      <p:sp>
        <p:nvSpPr>
          <p:cNvPr id="3" name="Symbol zastępczy zawartości 2"/>
          <p:cNvSpPr>
            <a:spLocks noGrp="1"/>
          </p:cNvSpPr>
          <p:nvPr>
            <p:ph idx="1"/>
          </p:nvPr>
        </p:nvSpPr>
        <p:spPr>
          <a:xfrm>
            <a:off x="0" y="692696"/>
            <a:ext cx="9144000" cy="6165304"/>
          </a:xfrm>
        </p:spPr>
        <p:txBody>
          <a:bodyPr/>
          <a:lstStyle/>
          <a:p>
            <a:pPr>
              <a:buNone/>
            </a:pPr>
            <a:r>
              <a:rPr lang="pl-PL" dirty="0" smtClean="0"/>
              <a:t>Harmonogram może wskazywać tylko następstwo, kolejność czynności, może być uzupełniony o przewidywany (bądź oczekiwany) czas trwania, może też zawierać wymagane (lub wyliczone) terminy (data, godzina) początku i końca czynności.</a:t>
            </a:r>
          </a:p>
          <a:p>
            <a:pPr>
              <a:buNone/>
            </a:pPr>
            <a:r>
              <a:rPr lang="pl-PL" dirty="0" smtClean="0"/>
              <a:t>Źródło: </a:t>
            </a:r>
            <a:r>
              <a:rPr lang="pl-PL" dirty="0" err="1" smtClean="0"/>
              <a:t>Wikipedia</a:t>
            </a:r>
            <a:endParaRPr lang="pl-PL" dirty="0" smtClean="0"/>
          </a:p>
          <a:p>
            <a:pPr>
              <a:buNone/>
            </a:pPr>
            <a:endParaRPr lang="pl-PL" dirty="0" smtClean="0"/>
          </a:p>
          <a:p>
            <a:pPr>
              <a:buNone/>
            </a:pPr>
            <a:r>
              <a:rPr lang="pl-PL" dirty="0" smtClean="0"/>
              <a:t>Liczne wzory harmonogramów znajdują się w Internecie. Można więc pobrać i wydrukować kilka z nich, a następnie podpowiedzieć przedstawicielowi firmy jego wygląd.</a:t>
            </a:r>
            <a:endParaRPr lang="pl-P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764704"/>
          </a:xfrm>
        </p:spPr>
        <p:txBody>
          <a:bodyPr>
            <a:normAutofit/>
          </a:bodyPr>
          <a:lstStyle/>
          <a:p>
            <a:r>
              <a:rPr lang="pl-PL" sz="3200" b="1" dirty="0" smtClean="0"/>
              <a:t>Harmonogram praktyk</a:t>
            </a:r>
            <a:endParaRPr lang="pl-PL" sz="3200" b="1" dirty="0"/>
          </a:p>
        </p:txBody>
      </p:sp>
      <p:sp>
        <p:nvSpPr>
          <p:cNvPr id="3" name="Symbol zastępczy zawartości 2"/>
          <p:cNvSpPr>
            <a:spLocks noGrp="1"/>
          </p:cNvSpPr>
          <p:nvPr>
            <p:ph idx="1"/>
          </p:nvPr>
        </p:nvSpPr>
        <p:spPr>
          <a:xfrm>
            <a:off x="0" y="692696"/>
            <a:ext cx="9144000" cy="6165304"/>
          </a:xfrm>
        </p:spPr>
        <p:txBody>
          <a:bodyPr/>
          <a:lstStyle/>
          <a:p>
            <a:pPr>
              <a:buNone/>
            </a:pPr>
            <a:r>
              <a:rPr lang="pl-PL" dirty="0" smtClean="0"/>
              <a:t>Generalnie chodzi o to, byście Państwo dostarczyli zbiór czynności, które będziecie wykonywać na praktykach, wraz z podaniem przybliżonego czasu ich wykonywania. </a:t>
            </a:r>
          </a:p>
          <a:p>
            <a:pPr>
              <a:buNone/>
            </a:pPr>
            <a:r>
              <a:rPr lang="pl-PL" dirty="0" smtClean="0"/>
              <a:t>Czas ,może być wyrażany w godzinach lub dniach pracy praktykanta. Powinien w sumie dawać tyle, ile wynosi łączny czas Waszych praktyk, czyli: 120 lub 160 godzin, albo 15 lub 20 dni roboczych.</a:t>
            </a:r>
          </a:p>
          <a:p>
            <a:pPr>
              <a:buNone/>
            </a:pPr>
            <a:r>
              <a:rPr lang="pl-PL" b="1" dirty="0" smtClean="0"/>
              <a:t>Harmonogram trzeba dostarczyć najdalej w dniu odebrania podpisanych porozumień o odbyciu praktyk. </a:t>
            </a:r>
            <a:endParaRPr lang="pl-PL"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764704"/>
          </a:xfrm>
        </p:spPr>
        <p:txBody>
          <a:bodyPr>
            <a:normAutofit/>
          </a:bodyPr>
          <a:lstStyle/>
          <a:p>
            <a:r>
              <a:rPr lang="pl-PL" sz="3200" b="1" dirty="0" smtClean="0"/>
              <a:t>Harmonogram praktyk - przykłady</a:t>
            </a:r>
            <a:endParaRPr lang="pl-PL" sz="3200" b="1" dirty="0"/>
          </a:p>
        </p:txBody>
      </p:sp>
      <p:pic>
        <p:nvPicPr>
          <p:cNvPr id="1026" name="Picture 2" descr="http://www.tge.pl/fm/upload/harmonogram.jpg"/>
          <p:cNvPicPr>
            <a:picLocks noChangeAspect="1" noChangeArrowheads="1"/>
          </p:cNvPicPr>
          <p:nvPr/>
        </p:nvPicPr>
        <p:blipFill>
          <a:blip r:embed="rId2" cstate="print"/>
          <a:srcRect/>
          <a:stretch>
            <a:fillRect/>
          </a:stretch>
        </p:blipFill>
        <p:spPr bwMode="auto">
          <a:xfrm>
            <a:off x="323527" y="908720"/>
            <a:ext cx="8448425" cy="511256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764704"/>
          </a:xfrm>
        </p:spPr>
        <p:txBody>
          <a:bodyPr>
            <a:normAutofit/>
          </a:bodyPr>
          <a:lstStyle/>
          <a:p>
            <a:r>
              <a:rPr lang="pl-PL" sz="3200" b="1" dirty="0" smtClean="0"/>
              <a:t>Harmonogram praktyk - przykłady</a:t>
            </a:r>
            <a:endParaRPr lang="pl-PL" sz="3200" b="1" dirty="0"/>
          </a:p>
        </p:txBody>
      </p:sp>
      <p:pic>
        <p:nvPicPr>
          <p:cNvPr id="34818" name="Picture 2" descr="http://prawo.vagla.pl/files/harmonogram_orzel_moze.jpg"/>
          <p:cNvPicPr>
            <a:picLocks noChangeAspect="1" noChangeArrowheads="1"/>
          </p:cNvPicPr>
          <p:nvPr/>
        </p:nvPicPr>
        <p:blipFill>
          <a:blip r:embed="rId2" cstate="print"/>
          <a:srcRect/>
          <a:stretch>
            <a:fillRect/>
          </a:stretch>
        </p:blipFill>
        <p:spPr bwMode="auto">
          <a:xfrm>
            <a:off x="179511" y="908720"/>
            <a:ext cx="8632899" cy="453650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1124744"/>
          </a:xfrm>
        </p:spPr>
        <p:txBody>
          <a:bodyPr>
            <a:normAutofit/>
          </a:bodyPr>
          <a:lstStyle/>
          <a:p>
            <a:r>
              <a:rPr lang="pl-PL" sz="3200" dirty="0" smtClean="0"/>
              <a:t>Teraz </a:t>
            </a:r>
            <a:r>
              <a:rPr lang="pl-PL" sz="3200" dirty="0"/>
              <a:t>trzeba </a:t>
            </a:r>
            <a:r>
              <a:rPr lang="pl-PL" sz="3200" dirty="0" smtClean="0"/>
              <a:t>poczekać</a:t>
            </a:r>
            <a:br>
              <a:rPr lang="pl-PL" sz="3200" dirty="0" smtClean="0"/>
            </a:br>
            <a:r>
              <a:rPr lang="pl-PL" sz="3200" b="1" dirty="0" smtClean="0"/>
              <a:t>Znacznie krócej niż </a:t>
            </a:r>
            <a:r>
              <a:rPr lang="pl-PL" sz="3200" b="1" dirty="0" smtClean="0"/>
              <a:t>kiedyś!</a:t>
            </a:r>
            <a:endParaRPr lang="pl-PL" sz="3200" dirty="0"/>
          </a:p>
        </p:txBody>
      </p:sp>
      <p:sp>
        <p:nvSpPr>
          <p:cNvPr id="3" name="Symbol zastępczy zawartości 2"/>
          <p:cNvSpPr>
            <a:spLocks noGrp="1"/>
          </p:cNvSpPr>
          <p:nvPr>
            <p:ph idx="1"/>
          </p:nvPr>
        </p:nvSpPr>
        <p:spPr>
          <a:xfrm>
            <a:off x="0" y="1124744"/>
            <a:ext cx="9144000" cy="5733256"/>
          </a:xfrm>
        </p:spPr>
        <p:txBody>
          <a:bodyPr>
            <a:normAutofit lnSpcReduction="10000"/>
          </a:bodyPr>
          <a:lstStyle/>
          <a:p>
            <a:pPr>
              <a:buNone/>
            </a:pPr>
            <a:r>
              <a:rPr lang="pl-PL" dirty="0" smtClean="0"/>
              <a:t>Od zeszłego roku akademickiego porozumień o odbyciu praktyk nie podpisuje Rektor ani Kwestor. W ich miejsce składa podpis Dziekan. Oznacza to znaczące skrócenie czasu oczekiwania na podpisanie porozumień (z 2 miesięcy szacunkowo do nie więcej niż 2 tygodni!).</a:t>
            </a:r>
          </a:p>
          <a:p>
            <a:pPr>
              <a:buNone/>
            </a:pPr>
            <a:r>
              <a:rPr lang="pl-PL" dirty="0" smtClean="0"/>
              <a:t>Oznacza to, że nie ma już żadnego uzasadnienia w pójściu na praktykę bez podpisanych porozumień. Jeśli to Państwo zrobicie to ryzykujecie obniżenie oceny z praktyk, lub nawet ich nierozliczenie przez Instytutowego Opiekuna Praktyk (oznacza konieczność powtórzenie praktyk!) </a:t>
            </a:r>
            <a:endParaRPr lang="pl-PL"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1124744"/>
          </a:xfrm>
        </p:spPr>
        <p:txBody>
          <a:bodyPr>
            <a:normAutofit/>
          </a:bodyPr>
          <a:lstStyle/>
          <a:p>
            <a:r>
              <a:rPr lang="pl-PL" sz="3200" dirty="0" smtClean="0"/>
              <a:t>Teraz </a:t>
            </a:r>
            <a:r>
              <a:rPr lang="pl-PL" sz="3200" dirty="0"/>
              <a:t>trzeba </a:t>
            </a:r>
            <a:r>
              <a:rPr lang="pl-PL" sz="3200" dirty="0" smtClean="0"/>
              <a:t>poczekać</a:t>
            </a:r>
            <a:br>
              <a:rPr lang="pl-PL" sz="3200" dirty="0" smtClean="0"/>
            </a:br>
            <a:r>
              <a:rPr lang="pl-PL" sz="3200" b="1" dirty="0" smtClean="0"/>
              <a:t>Znacznie krócej niż </a:t>
            </a:r>
            <a:r>
              <a:rPr lang="pl-PL" sz="3200" b="1" dirty="0" smtClean="0"/>
              <a:t>kiedyś!</a:t>
            </a:r>
            <a:endParaRPr lang="pl-PL" sz="3200" dirty="0"/>
          </a:p>
        </p:txBody>
      </p:sp>
      <p:sp>
        <p:nvSpPr>
          <p:cNvPr id="3" name="Symbol zastępczy zawartości 2"/>
          <p:cNvSpPr>
            <a:spLocks noGrp="1"/>
          </p:cNvSpPr>
          <p:nvPr>
            <p:ph idx="1"/>
          </p:nvPr>
        </p:nvSpPr>
        <p:spPr>
          <a:xfrm>
            <a:off x="0" y="1124744"/>
            <a:ext cx="9144000" cy="5733256"/>
          </a:xfrm>
        </p:spPr>
        <p:txBody>
          <a:bodyPr>
            <a:normAutofit lnSpcReduction="10000"/>
          </a:bodyPr>
          <a:lstStyle/>
          <a:p>
            <a:pPr>
              <a:buNone/>
            </a:pPr>
            <a:r>
              <a:rPr lang="pl-PL" dirty="0" smtClean="0"/>
              <a:t>Dokumenty przyjęte, podpisane i zaksięgowane przez Instytutowego Opiekuna Praktyk trafiają do Działu Praktyk Studenckich (Rektorat), gdzie są aprobowane pod względem formalnym, a Wasze dane wprowadzane do systemu. Następnie wracają na Wydział, gdzie trafiają do podpisu Pana Dziekana. Po podpisaniu są gotowe do odbioru u Instytutowego Opiekuna Praktyk. </a:t>
            </a:r>
          </a:p>
          <a:p>
            <a:pPr>
              <a:buNone/>
            </a:pPr>
            <a:r>
              <a:rPr lang="pl-PL" b="1" dirty="0" smtClean="0"/>
              <a:t>UWAGA! Dział Praktyk Studenckich nie przyjmuje dokumentów między 1 lipca a 1 września, więc musicie dostarczyć dokumenty wcześniej. Najlepiej do końca maja. </a:t>
            </a:r>
            <a:endParaRPr lang="pl-PL"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1196752"/>
          </a:xfrm>
        </p:spPr>
        <p:txBody>
          <a:bodyPr>
            <a:normAutofit/>
          </a:bodyPr>
          <a:lstStyle/>
          <a:p>
            <a:r>
              <a:rPr lang="pl-PL" sz="3200" dirty="0"/>
              <a:t>Odbierz podpisane porozumienie od Instytutowego Opiekuna Praktyk</a:t>
            </a:r>
          </a:p>
        </p:txBody>
      </p:sp>
      <p:sp>
        <p:nvSpPr>
          <p:cNvPr id="3" name="Symbol zastępczy zawartości 2"/>
          <p:cNvSpPr>
            <a:spLocks noGrp="1"/>
          </p:cNvSpPr>
          <p:nvPr>
            <p:ph idx="1"/>
          </p:nvPr>
        </p:nvSpPr>
        <p:spPr>
          <a:xfrm>
            <a:off x="0" y="1196752"/>
            <a:ext cx="9144000" cy="5661248"/>
          </a:xfrm>
        </p:spPr>
        <p:txBody>
          <a:bodyPr>
            <a:normAutofit fontScale="77500" lnSpcReduction="20000"/>
          </a:bodyPr>
          <a:lstStyle/>
          <a:p>
            <a:pPr>
              <a:buFont typeface="Wingdings" pitchFamily="2" charset="2"/>
              <a:buChar char="Ø"/>
            </a:pPr>
            <a:r>
              <a:rPr lang="pl-PL" dirty="0"/>
              <a:t>Po otrzymaniu informacji, że Twoje porozumienie jest już do odbioru u Instytutowego Opiekuna Praktyk spotkaj się z nim i odbierz egzemplarz, który dostarczysz firmie, w której będziesz odbywał/a praktykę. </a:t>
            </a:r>
          </a:p>
          <a:p>
            <a:pPr>
              <a:buFont typeface="Wingdings" pitchFamily="2" charset="2"/>
              <a:buChar char="Ø"/>
            </a:pPr>
            <a:r>
              <a:rPr lang="pl-PL" dirty="0"/>
              <a:t>UWAGA!!! Jeśli nadal się nie ubezpieczyłeś/ubezpieczyłaś to teraz już musisz to zrobić. Bez okazania Instytutowemu Opiekunowi Praktyk owych ubezpieczeń nie otrzymasz porozumienia i nie będziesz mógł/mogła odbyć praktyki zawodowej. Czytaj – nie zaliczysz roku! Czas, na który masz wykupione ubezpieczenie OC i NNW musi pokrywać się z planowanym terminem odbycia praktyk!  </a:t>
            </a:r>
          </a:p>
          <a:p>
            <a:pPr>
              <a:buFont typeface="Wingdings" pitchFamily="2" charset="2"/>
              <a:buChar char="Ø"/>
            </a:pPr>
            <a:r>
              <a:rPr lang="pl-PL" dirty="0"/>
              <a:t>Jeśli faktyczny czas realizacji praktyki zawodowej nie będzie się zawierał w terminie planowanym to musisz wykupić nowe ubezpieczenie na ten nowy czas, czyli narazisz się na dodatkowe koszta. Instytutowy Opiekun Praktyk sprawdzi to przy zaliczeniu praktyk, więc miej przy sobie stosowne zaświadczenia ubezpieczeniowe. Pamiętaj, że wykupienie OC i NNW w Samorządzie Studenckim na cały rok – rozwiązuje ten problem.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1196752"/>
          </a:xfrm>
        </p:spPr>
        <p:txBody>
          <a:bodyPr>
            <a:normAutofit/>
          </a:bodyPr>
          <a:lstStyle/>
          <a:p>
            <a:r>
              <a:rPr lang="pl-PL" sz="3200" dirty="0"/>
              <a:t>Praktyka zawodowa</a:t>
            </a:r>
          </a:p>
        </p:txBody>
      </p:sp>
      <p:sp>
        <p:nvSpPr>
          <p:cNvPr id="3" name="Symbol zastępczy zawartości 2"/>
          <p:cNvSpPr>
            <a:spLocks noGrp="1"/>
          </p:cNvSpPr>
          <p:nvPr>
            <p:ph idx="1"/>
          </p:nvPr>
        </p:nvSpPr>
        <p:spPr>
          <a:xfrm>
            <a:off x="0" y="1196752"/>
            <a:ext cx="9144000" cy="5661248"/>
          </a:xfrm>
        </p:spPr>
        <p:txBody>
          <a:bodyPr/>
          <a:lstStyle/>
          <a:p>
            <a:pPr>
              <a:buFont typeface="Wingdings" pitchFamily="2" charset="2"/>
              <a:buChar char="Ø"/>
            </a:pPr>
            <a:r>
              <a:rPr lang="pl-PL" dirty="0"/>
              <a:t>Teraz możesz już odbyć praktykę zawodową zgodnie z Regulaminem Praktyk i Instrukcją właściwą dla Twojego kierunku studiów. Pamiętaj, że praktykę musisz zakończyć najpóźniej 15 września.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1196752"/>
          </a:xfrm>
        </p:spPr>
        <p:txBody>
          <a:bodyPr>
            <a:normAutofit/>
          </a:bodyPr>
          <a:lstStyle/>
          <a:p>
            <a:r>
              <a:rPr lang="pl-PL" sz="3200" dirty="0"/>
              <a:t>Rozliczenie praktyki zawodowej</a:t>
            </a:r>
          </a:p>
        </p:txBody>
      </p:sp>
      <p:sp>
        <p:nvSpPr>
          <p:cNvPr id="3" name="Symbol zastępczy zawartości 2"/>
          <p:cNvSpPr>
            <a:spLocks noGrp="1"/>
          </p:cNvSpPr>
          <p:nvPr>
            <p:ph idx="1"/>
          </p:nvPr>
        </p:nvSpPr>
        <p:spPr>
          <a:xfrm>
            <a:off x="0" y="1196752"/>
            <a:ext cx="9144000" cy="5661248"/>
          </a:xfrm>
        </p:spPr>
        <p:txBody>
          <a:bodyPr>
            <a:normAutofit fontScale="92500" lnSpcReduction="10000"/>
          </a:bodyPr>
          <a:lstStyle/>
          <a:p>
            <a:pPr>
              <a:buFont typeface="Wingdings" pitchFamily="2" charset="2"/>
              <a:buChar char="Ø"/>
            </a:pPr>
            <a:r>
              <a:rPr lang="pl-PL" dirty="0"/>
              <a:t>Po zakończeniu praktyki zawodowej pobierz z firmy, w której odbywałeś/</a:t>
            </a:r>
            <a:r>
              <a:rPr lang="pl-PL" dirty="0" err="1"/>
              <a:t>aś</a:t>
            </a:r>
            <a:r>
              <a:rPr lang="pl-PL" dirty="0"/>
              <a:t> praktykę, wypełnione przez Zakładowego Opiekuna Praktyk, zaświadczenie i ocenę z praktyk. </a:t>
            </a:r>
            <a:r>
              <a:rPr lang="pl-PL" dirty="0" smtClean="0"/>
              <a:t>(Dwa druki do pobrania na stronie) Pamiętaj</a:t>
            </a:r>
            <a:r>
              <a:rPr lang="pl-PL" dirty="0"/>
              <a:t>, żeby opis słowny tego co robiłeś/</a:t>
            </a:r>
            <a:r>
              <a:rPr lang="pl-PL" dirty="0" err="1"/>
              <a:t>aś</a:t>
            </a:r>
            <a:r>
              <a:rPr lang="pl-PL" dirty="0"/>
              <a:t> na praktyce był zgodny z harmonogramem! Dostarcz oba dokumenty Instytutowemu Opiekunowi Praktyk najpóźniej do 22 września.</a:t>
            </a:r>
          </a:p>
          <a:p>
            <a:pPr>
              <a:buFont typeface="Wingdings" pitchFamily="2" charset="2"/>
              <a:buChar char="Ø"/>
            </a:pPr>
            <a:r>
              <a:rPr lang="pl-PL" b="1" dirty="0"/>
              <a:t>UWAGA!!! Miej przy sobie zaświadczenia o posiadanym ubezpieczeniu NNW i OC na czas praktyk studenckich, bo Instytutowy Opiekun Praktyk może zażądać ich okazania. Jeśli ich nie będziesz posiadać, to nie rozliczy Ci praktyki.</a:t>
            </a:r>
            <a:endParaRPr lang="pl-PL"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1196752"/>
          </a:xfrm>
        </p:spPr>
        <p:txBody>
          <a:bodyPr>
            <a:normAutofit/>
          </a:bodyPr>
          <a:lstStyle/>
          <a:p>
            <a:r>
              <a:rPr lang="pl-PL" sz="3200" dirty="0" smtClean="0"/>
              <a:t>Druczki do wypełnienia przez przedsiębiorstwo po praktyce – Załącznik 13 i Załącznik 14</a:t>
            </a:r>
            <a:endParaRPr lang="pl-PL" sz="3200" dirty="0"/>
          </a:p>
        </p:txBody>
      </p:sp>
      <p:pic>
        <p:nvPicPr>
          <p:cNvPr id="4" name="Symbol zastępczy zawartości 3"/>
          <p:cNvPicPr>
            <a:picLocks noGrp="1" noChangeAspect="1"/>
          </p:cNvPicPr>
          <p:nvPr>
            <p:ph idx="1"/>
          </p:nvPr>
        </p:nvPicPr>
        <p:blipFill rotWithShape="1">
          <a:blip r:embed="rId2"/>
          <a:srcRect l="34250" t="8353" r="35038" b="3915"/>
          <a:stretch/>
        </p:blipFill>
        <p:spPr>
          <a:xfrm>
            <a:off x="323528" y="1340767"/>
            <a:ext cx="3888432" cy="4686059"/>
          </a:xfrm>
          <a:prstGeom prst="rect">
            <a:avLst/>
          </a:prstGeom>
        </p:spPr>
      </p:pic>
      <p:pic>
        <p:nvPicPr>
          <p:cNvPr id="5" name="Obraz 4"/>
          <p:cNvPicPr>
            <a:picLocks noChangeAspect="1"/>
          </p:cNvPicPr>
          <p:nvPr/>
        </p:nvPicPr>
        <p:blipFill rotWithShape="1">
          <a:blip r:embed="rId3"/>
          <a:srcRect l="34349" t="15000" r="35234" b="4500"/>
          <a:stretch/>
        </p:blipFill>
        <p:spPr>
          <a:xfrm>
            <a:off x="4499992" y="1340767"/>
            <a:ext cx="4192118" cy="4680520"/>
          </a:xfrm>
          <a:prstGeom prst="rect">
            <a:avLst/>
          </a:prstGeom>
        </p:spPr>
      </p:pic>
    </p:spTree>
    <p:extLst>
      <p:ext uri="{BB962C8B-B14F-4D97-AF65-F5344CB8AC3E}">
        <p14:creationId xmlns:p14="http://schemas.microsoft.com/office/powerpoint/2010/main" val="2858851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1196752"/>
          </a:xfrm>
        </p:spPr>
        <p:txBody>
          <a:bodyPr>
            <a:normAutofit/>
          </a:bodyPr>
          <a:lstStyle/>
          <a:p>
            <a:r>
              <a:rPr lang="pl-PL" sz="3200" dirty="0"/>
              <a:t>Ubezpieczenie od Odpowiedzialności Cywilnej i Następstw Nieszczęśliwych Wypadków (OC i NNW)</a:t>
            </a:r>
          </a:p>
        </p:txBody>
      </p:sp>
      <p:sp>
        <p:nvSpPr>
          <p:cNvPr id="3" name="Symbol zastępczy zawartości 2"/>
          <p:cNvSpPr>
            <a:spLocks noGrp="1"/>
          </p:cNvSpPr>
          <p:nvPr>
            <p:ph idx="1"/>
          </p:nvPr>
        </p:nvSpPr>
        <p:spPr>
          <a:xfrm>
            <a:off x="0" y="1124744"/>
            <a:ext cx="9144000" cy="5733256"/>
          </a:xfrm>
        </p:spPr>
        <p:txBody>
          <a:bodyPr/>
          <a:lstStyle/>
          <a:p>
            <a:pPr>
              <a:buFont typeface="Wingdings" pitchFamily="2" charset="2"/>
              <a:buChar char="Ø"/>
            </a:pPr>
            <a:r>
              <a:rPr lang="pl-PL" dirty="0"/>
              <a:t>Podczas praktyk student ma obowiązek ubezpieczyć się na koszt własny od następstw nieszczęśliwych wypadków (NNW) i odpowiedzialności cywilnej (OC). Bez wykupionego ubezpieczenia nie otrzyma podpisanych porozumień, a więc nie zaliczy praktyk.</a:t>
            </a:r>
          </a:p>
          <a:p>
            <a:pPr>
              <a:buFont typeface="Wingdings" pitchFamily="2" charset="2"/>
              <a:buChar char="Ø"/>
            </a:pPr>
            <a:endParaRPr lang="pl-PL" dirty="0" smtClean="0"/>
          </a:p>
          <a:p>
            <a:pPr>
              <a:buFont typeface="Wingdings" pitchFamily="2" charset="2"/>
              <a:buChar char="Ø"/>
            </a:pPr>
            <a:r>
              <a:rPr lang="pl-PL" dirty="0" smtClean="0"/>
              <a:t>Najlepiej </a:t>
            </a:r>
            <a:r>
              <a:rPr lang="pl-PL" dirty="0"/>
              <a:t>więc ubezpiecz się </a:t>
            </a:r>
            <a:r>
              <a:rPr lang="pl-PL" dirty="0" smtClean="0"/>
              <a:t>od razu </a:t>
            </a:r>
            <a:r>
              <a:rPr lang="pl-PL" dirty="0"/>
              <a:t>na cały rok (</a:t>
            </a:r>
            <a:r>
              <a:rPr lang="pl-PL" dirty="0" err="1"/>
              <a:t>OC+NNW</a:t>
            </a:r>
            <a:r>
              <a:rPr lang="pl-PL" dirty="0"/>
              <a:t>) w Samorządzie Studenckim – wówczas termin odbycia praktyk nie będzie miał znaczenia.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1196752"/>
          </a:xfrm>
        </p:spPr>
        <p:txBody>
          <a:bodyPr>
            <a:normAutofit/>
          </a:bodyPr>
          <a:lstStyle/>
          <a:p>
            <a:r>
              <a:rPr lang="pl-PL" sz="3200" dirty="0"/>
              <a:t>Zaliczenie praktyki zawodowej</a:t>
            </a:r>
          </a:p>
        </p:txBody>
      </p:sp>
      <p:sp>
        <p:nvSpPr>
          <p:cNvPr id="3" name="Symbol zastępczy zawartości 2"/>
          <p:cNvSpPr>
            <a:spLocks noGrp="1"/>
          </p:cNvSpPr>
          <p:nvPr>
            <p:ph idx="1"/>
          </p:nvPr>
        </p:nvSpPr>
        <p:spPr>
          <a:xfrm>
            <a:off x="0" y="1196752"/>
            <a:ext cx="9144000" cy="5661248"/>
          </a:xfrm>
        </p:spPr>
        <p:txBody>
          <a:bodyPr/>
          <a:lstStyle/>
          <a:p>
            <a:pPr>
              <a:buFont typeface="Wingdings" pitchFamily="2" charset="2"/>
              <a:buChar char="Ø"/>
            </a:pPr>
            <a:r>
              <a:rPr lang="pl-PL" dirty="0"/>
              <a:t>Instytutowy Opiekun Praktyk dokona stosownych wpisów w Twoim indeksie. Jeśli Twój indeks jest w Dziekanacie to stanie się to bez Twojego udziału. Jeśli go tam nie ma, to pamiętaj aby przedłożyć go Instytutowemu Opiekunowi Praktyk najlepiej już przy rozliczeniu praktyki zawodowej. Otrzymasz wówczas stosowne wpisy.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1196752"/>
          </a:xfrm>
        </p:spPr>
        <p:txBody>
          <a:bodyPr>
            <a:normAutofit/>
          </a:bodyPr>
          <a:lstStyle/>
          <a:p>
            <a:r>
              <a:rPr lang="pl-PL" sz="3200" dirty="0" smtClean="0"/>
              <a:t>Rozliczenie praktyk</a:t>
            </a:r>
            <a:endParaRPr lang="pl-PL" sz="3200" dirty="0"/>
          </a:p>
        </p:txBody>
      </p:sp>
      <p:sp>
        <p:nvSpPr>
          <p:cNvPr id="3" name="Symbol zastępczy zawartości 2"/>
          <p:cNvSpPr>
            <a:spLocks noGrp="1"/>
          </p:cNvSpPr>
          <p:nvPr>
            <p:ph idx="1"/>
          </p:nvPr>
        </p:nvSpPr>
        <p:spPr>
          <a:xfrm>
            <a:off x="0" y="1124744"/>
            <a:ext cx="9144000" cy="5733256"/>
          </a:xfrm>
        </p:spPr>
        <p:txBody>
          <a:bodyPr>
            <a:normAutofit/>
          </a:bodyPr>
          <a:lstStyle/>
          <a:p>
            <a:pPr algn="ctr">
              <a:buNone/>
            </a:pPr>
            <a:r>
              <a:rPr lang="pl-PL" sz="4800" b="1" dirty="0"/>
              <a:t>UWAGA! </a:t>
            </a:r>
            <a:endParaRPr lang="pl-PL" sz="4800" b="1" dirty="0" smtClean="0"/>
          </a:p>
          <a:p>
            <a:pPr>
              <a:buFont typeface="Wingdings" pitchFamily="2" charset="2"/>
              <a:buChar char="Ø"/>
            </a:pPr>
            <a:r>
              <a:rPr lang="pl-PL" b="1" dirty="0" smtClean="0"/>
              <a:t>Jeśli dostarczycie Państwo dokumenty z praktyk po 15 października to Instytutowy Opiekun Praktyk może obniżyć Państwu ocenę wystawioną przez Zakładowego Opiekuna Praktyk.</a:t>
            </a:r>
            <a:endParaRPr lang="pl-PL" dirty="0"/>
          </a:p>
        </p:txBody>
      </p:sp>
    </p:spTree>
    <p:extLst>
      <p:ext uri="{BB962C8B-B14F-4D97-AF65-F5344CB8AC3E}">
        <p14:creationId xmlns:p14="http://schemas.microsoft.com/office/powerpoint/2010/main" val="1308804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1196752"/>
          </a:xfrm>
        </p:spPr>
        <p:txBody>
          <a:bodyPr>
            <a:normAutofit/>
          </a:bodyPr>
          <a:lstStyle/>
          <a:p>
            <a:r>
              <a:rPr lang="pl-PL" sz="3200" dirty="0"/>
              <a:t>Odbycie praktyki w terminie nieregulaminowym</a:t>
            </a:r>
            <a:br>
              <a:rPr lang="pl-PL" sz="3200" dirty="0"/>
            </a:br>
            <a:r>
              <a:rPr lang="pl-PL" sz="3200" dirty="0"/>
              <a:t>(czytaj – innym niż początek czerwca do 15 września)</a:t>
            </a:r>
          </a:p>
        </p:txBody>
      </p:sp>
      <p:sp>
        <p:nvSpPr>
          <p:cNvPr id="3" name="Symbol zastępczy zawartości 2"/>
          <p:cNvSpPr>
            <a:spLocks noGrp="1"/>
          </p:cNvSpPr>
          <p:nvPr>
            <p:ph idx="1"/>
          </p:nvPr>
        </p:nvSpPr>
        <p:spPr>
          <a:xfrm>
            <a:off x="0" y="1196752"/>
            <a:ext cx="9144000" cy="5661248"/>
          </a:xfrm>
        </p:spPr>
        <p:txBody>
          <a:bodyPr>
            <a:normAutofit fontScale="92500" lnSpcReduction="20000"/>
          </a:bodyPr>
          <a:lstStyle/>
          <a:p>
            <a:r>
              <a:rPr lang="pl-PL" dirty="0"/>
              <a:t>Praktykę można rozpocząć najwcześniej od 1 lutego (semestr 4).</a:t>
            </a:r>
          </a:p>
          <a:p>
            <a:r>
              <a:rPr lang="pl-PL" dirty="0"/>
              <a:t>Jeśli z jakichś powodów chcesz odbyć praktykę zawodową przed czerwcem lub po 15 września, to pamiętaj, że musisz złożyć stosowne podanie o odbycie praktyk w terminie nieregulaminowym. </a:t>
            </a:r>
          </a:p>
          <a:p>
            <a:r>
              <a:rPr lang="pl-PL" dirty="0"/>
              <a:t>Podanie adresujesz do Pani </a:t>
            </a:r>
            <a:r>
              <a:rPr lang="pl-PL" dirty="0" smtClean="0"/>
              <a:t>Prodziekan </a:t>
            </a:r>
            <a:r>
              <a:rPr lang="pl-PL" dirty="0"/>
              <a:t>ds. Studenckich Joanny Grzeli, ale składasz je u Instytutowego Opiekuna Praktyk. </a:t>
            </a:r>
          </a:p>
          <a:p>
            <a:r>
              <a:rPr lang="pl-PL" b="1" dirty="0"/>
              <a:t>UWAGA!!! Pamiętaj o odpowiednio wcześniejszym dostarczeniu porozumień i harmonogramu praktyk z uwzględnieniem czasu potrzebnego </a:t>
            </a:r>
            <a:r>
              <a:rPr lang="pl-PL" b="1" dirty="0" smtClean="0"/>
              <a:t>na obieg dokumentów.</a:t>
            </a:r>
            <a:endParaRPr lang="pl-PL"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1196752"/>
          </a:xfrm>
        </p:spPr>
        <p:txBody>
          <a:bodyPr>
            <a:normAutofit/>
          </a:bodyPr>
          <a:lstStyle/>
          <a:p>
            <a:r>
              <a:rPr lang="pl-PL" sz="3200" dirty="0"/>
              <a:t>Zaliczenie praktyk na podstawie odbywanej pracy </a:t>
            </a:r>
            <a:r>
              <a:rPr lang="pl-PL" sz="3200" dirty="0" smtClean="0"/>
              <a:t>zawodowej lub stażu.</a:t>
            </a:r>
            <a:endParaRPr lang="pl-PL" sz="3200" dirty="0"/>
          </a:p>
        </p:txBody>
      </p:sp>
      <p:sp>
        <p:nvSpPr>
          <p:cNvPr id="3" name="Symbol zastępczy zawartości 2"/>
          <p:cNvSpPr>
            <a:spLocks noGrp="1"/>
          </p:cNvSpPr>
          <p:nvPr>
            <p:ph idx="1"/>
          </p:nvPr>
        </p:nvSpPr>
        <p:spPr>
          <a:xfrm>
            <a:off x="0" y="1196752"/>
            <a:ext cx="9144000" cy="5661248"/>
          </a:xfrm>
        </p:spPr>
        <p:txBody>
          <a:bodyPr>
            <a:normAutofit fontScale="70000" lnSpcReduction="20000"/>
          </a:bodyPr>
          <a:lstStyle/>
          <a:p>
            <a:r>
              <a:rPr lang="pl-PL" dirty="0"/>
              <a:t>Jeśli pracujesz lub jesteś na stażu (zgodnym z profilem praktyki zawodowej – patrz instrukcja praktyk dla Twojej specjalności), to możesz  ubiegać się o zaliczenie praktyki na podstawie wykonywanej pracy zawodowej (czyli bez jej odbycia). Pamiętaj jednak, że praca ta musi być wykonywana minimum przez miesiąc w terminie od 1 lutego do 15 września. Podanie możesz złożyć dopiero po przepracowaniu minimum miesiąca. </a:t>
            </a:r>
            <a:r>
              <a:rPr lang="pl-PL" b="1" dirty="0"/>
              <a:t>Nie wykupuj wówczas OC i NNW!</a:t>
            </a:r>
            <a:endParaRPr lang="pl-PL" dirty="0"/>
          </a:p>
          <a:p>
            <a:pPr>
              <a:buNone/>
            </a:pPr>
            <a:r>
              <a:rPr lang="pl-PL" b="1" dirty="0" smtClean="0"/>
              <a:t>Z </a:t>
            </a:r>
            <a:r>
              <a:rPr lang="pl-PL" b="1" dirty="0"/>
              <a:t>zakładu pracy musisz dostarczyć trzy dokumenty:</a:t>
            </a:r>
            <a:endParaRPr lang="pl-PL" dirty="0"/>
          </a:p>
          <a:p>
            <a:pPr lvl="0"/>
            <a:r>
              <a:rPr lang="pl-PL" dirty="0"/>
              <a:t>Informację potwierdzającą przepracowanie minimum miesiąca po 1 lutego roku, w którym odbywasz praktykę.</a:t>
            </a:r>
          </a:p>
          <a:p>
            <a:pPr lvl="0"/>
            <a:r>
              <a:rPr lang="pl-PL" dirty="0"/>
              <a:t>Informację o twych obowiązkach na stanowisku pracy (celem weryfikacji zgodności ze specjalnością)</a:t>
            </a:r>
          </a:p>
          <a:p>
            <a:pPr lvl="0"/>
            <a:r>
              <a:rPr lang="pl-PL" dirty="0"/>
              <a:t>Ocenę zwierzchnika z podaniem oceny! Ta ocena trafi do Twojego indeksu. </a:t>
            </a:r>
          </a:p>
          <a:p>
            <a:pPr>
              <a:buNone/>
            </a:pPr>
            <a:r>
              <a:rPr lang="pl-PL" b="1" dirty="0"/>
              <a:t>UWAGA!!! Praktyki odbywane w ramach innych kierunków studiów, lub w szkole średniej nie są podstawą do zaliczenia praktyki zawodowej na kierunku Zarządzanie/Logistyka!</a:t>
            </a:r>
          </a:p>
          <a:p>
            <a:pPr>
              <a:buNone/>
            </a:pPr>
            <a:r>
              <a:rPr lang="pl-PL" b="1" dirty="0"/>
              <a:t>Praktyka odbyta na I stopniu kierunku Zarządzanie/Logistyka nie może być podstawą do zaliczenia praktyki zawodowej na II stopniu kierunku Zarządzanie!  </a:t>
            </a:r>
          </a:p>
          <a:p>
            <a:endParaRPr lang="pl-PL"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1196752"/>
          </a:xfrm>
        </p:spPr>
        <p:txBody>
          <a:bodyPr>
            <a:normAutofit/>
          </a:bodyPr>
          <a:lstStyle/>
          <a:p>
            <a:r>
              <a:rPr lang="pl-PL" sz="3200" dirty="0"/>
              <a:t>Zaliczenie praktyk na podstawie odbywanej pracy </a:t>
            </a:r>
            <a:r>
              <a:rPr lang="pl-PL" sz="3200" dirty="0" smtClean="0"/>
              <a:t>zawodowej lub stażu. Załączniki 15 i 16</a:t>
            </a:r>
            <a:endParaRPr lang="pl-PL" sz="3200" dirty="0"/>
          </a:p>
        </p:txBody>
      </p:sp>
      <p:pic>
        <p:nvPicPr>
          <p:cNvPr id="4" name="Symbol zastępczy zawartości 3"/>
          <p:cNvPicPr>
            <a:picLocks noGrp="1" noChangeAspect="1"/>
          </p:cNvPicPr>
          <p:nvPr>
            <p:ph idx="1"/>
          </p:nvPr>
        </p:nvPicPr>
        <p:blipFill rotWithShape="1">
          <a:blip r:embed="rId2"/>
          <a:srcRect l="35037" t="13952" r="35038" b="3915"/>
          <a:stretch/>
        </p:blipFill>
        <p:spPr>
          <a:xfrm>
            <a:off x="395536" y="1196752"/>
            <a:ext cx="4176464" cy="4835906"/>
          </a:xfrm>
          <a:prstGeom prst="rect">
            <a:avLst/>
          </a:prstGeom>
        </p:spPr>
      </p:pic>
      <p:pic>
        <p:nvPicPr>
          <p:cNvPr id="5" name="Obraz 4"/>
          <p:cNvPicPr>
            <a:picLocks noChangeAspect="1"/>
          </p:cNvPicPr>
          <p:nvPr/>
        </p:nvPicPr>
        <p:blipFill rotWithShape="1">
          <a:blip r:embed="rId3"/>
          <a:srcRect l="34349" t="14301" r="34939" b="3800"/>
          <a:stretch/>
        </p:blipFill>
        <p:spPr>
          <a:xfrm>
            <a:off x="4499992" y="1268760"/>
            <a:ext cx="4544505" cy="5112568"/>
          </a:xfrm>
          <a:prstGeom prst="rect">
            <a:avLst/>
          </a:prstGeom>
        </p:spPr>
      </p:pic>
    </p:spTree>
    <p:extLst>
      <p:ext uri="{BB962C8B-B14F-4D97-AF65-F5344CB8AC3E}">
        <p14:creationId xmlns:p14="http://schemas.microsoft.com/office/powerpoint/2010/main" val="3928362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1196752"/>
          </a:xfrm>
        </p:spPr>
        <p:txBody>
          <a:bodyPr>
            <a:normAutofit/>
          </a:bodyPr>
          <a:lstStyle/>
          <a:p>
            <a:r>
              <a:rPr lang="pl-PL" sz="3200" dirty="0"/>
              <a:t>Osoby prowadzące własną działalność gospodarczą</a:t>
            </a:r>
          </a:p>
        </p:txBody>
      </p:sp>
      <p:sp>
        <p:nvSpPr>
          <p:cNvPr id="3" name="Symbol zastępczy zawartości 2"/>
          <p:cNvSpPr>
            <a:spLocks noGrp="1"/>
          </p:cNvSpPr>
          <p:nvPr>
            <p:ph idx="1"/>
          </p:nvPr>
        </p:nvSpPr>
        <p:spPr>
          <a:xfrm>
            <a:off x="0" y="1196752"/>
            <a:ext cx="9144000" cy="5661248"/>
          </a:xfrm>
        </p:spPr>
        <p:txBody>
          <a:bodyPr/>
          <a:lstStyle/>
          <a:p>
            <a:r>
              <a:rPr lang="pl-PL" dirty="0"/>
              <a:t>Jeśli prowadzisz własną działalność gospodarczą, to musisz poświadczyć że odbywała się ona przynajmniej przez miesiąc po 1 lutego roku, w którym odbywasz praktykę.  Otrzymasz z klucza ocenę bardzo dobrą do indeksu. Oczywiście i tym razem nie jest nam do niczego potrzebne Twoje OC i NNW więc nie musisz go wykupywać!</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692696"/>
          </a:xfrm>
        </p:spPr>
        <p:txBody>
          <a:bodyPr>
            <a:normAutofit/>
          </a:bodyPr>
          <a:lstStyle/>
          <a:p>
            <a:r>
              <a:rPr lang="pl-PL" sz="3200" dirty="0" smtClean="0"/>
              <a:t>Praktyki poza granicami Polski</a:t>
            </a:r>
            <a:endParaRPr lang="pl-PL" sz="3200" dirty="0"/>
          </a:p>
        </p:txBody>
      </p:sp>
      <p:sp>
        <p:nvSpPr>
          <p:cNvPr id="3" name="Symbol zastępczy zawartości 2"/>
          <p:cNvSpPr>
            <a:spLocks noGrp="1"/>
          </p:cNvSpPr>
          <p:nvPr>
            <p:ph idx="1"/>
          </p:nvPr>
        </p:nvSpPr>
        <p:spPr>
          <a:xfrm>
            <a:off x="0" y="692696"/>
            <a:ext cx="9144000" cy="6165304"/>
          </a:xfrm>
        </p:spPr>
        <p:txBody>
          <a:bodyPr>
            <a:normAutofit fontScale="92500" lnSpcReduction="10000"/>
          </a:bodyPr>
          <a:lstStyle/>
          <a:p>
            <a:r>
              <a:rPr lang="pl-PL" dirty="0" smtClean="0"/>
              <a:t>Macie Państwo prawo odbyć praktyki poza granicami Polski.</a:t>
            </a:r>
          </a:p>
          <a:p>
            <a:r>
              <a:rPr lang="pl-PL" dirty="0" smtClean="0"/>
              <a:t>Procedury są podobne do tych dla praktyk krajowych.</a:t>
            </a:r>
          </a:p>
          <a:p>
            <a:r>
              <a:rPr lang="pl-PL" b="1" dirty="0" smtClean="0"/>
              <a:t>Najważniejsza różnica to konieczność podpisania porozumień w dwóch językach (Załącznik 4, a nie załącznik 2, jak w przypadku praktyk w Polsce). Należy wypełnić 2 porozumienia po polsku i 2 porozumienia w języku (ukraińskim, angielskim </a:t>
            </a:r>
            <a:r>
              <a:rPr lang="pl-PL" b="1" smtClean="0"/>
              <a:t>lub niemieckim).</a:t>
            </a:r>
            <a:endParaRPr lang="pl-PL" b="1" dirty="0" smtClean="0"/>
          </a:p>
          <a:p>
            <a:r>
              <a:rPr lang="pl-PL" dirty="0" smtClean="0"/>
              <a:t>Oczywiście wszystkie zaświadczenia o odbyciu praktyk muszą być w języku polskim, lub przetłumaczone przez tłumacza przysięgłego – na koszt studenta.</a:t>
            </a:r>
          </a:p>
          <a:p>
            <a:r>
              <a:rPr lang="pl-PL" dirty="0" smtClean="0"/>
              <a:t>Ubezpieczenia trzeba wykupić w kraju odbywania praktyk, by tam obowiązywały, a nie w Polsce.</a:t>
            </a:r>
            <a:endParaRPr lang="pl-PL" dirty="0"/>
          </a:p>
        </p:txBody>
      </p:sp>
    </p:spTree>
    <p:extLst>
      <p:ext uri="{BB962C8B-B14F-4D97-AF65-F5344CB8AC3E}">
        <p14:creationId xmlns:p14="http://schemas.microsoft.com/office/powerpoint/2010/main" val="1445381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692696"/>
          </a:xfrm>
        </p:spPr>
        <p:txBody>
          <a:bodyPr>
            <a:normAutofit fontScale="90000"/>
          </a:bodyPr>
          <a:lstStyle/>
          <a:p>
            <a:r>
              <a:rPr lang="pl-PL" sz="3200" dirty="0" smtClean="0"/>
              <a:t>Praktyki poza granicami Polski. Załącznik 4 wersja polska</a:t>
            </a:r>
            <a:endParaRPr lang="pl-PL" sz="3200" dirty="0"/>
          </a:p>
        </p:txBody>
      </p:sp>
      <p:pic>
        <p:nvPicPr>
          <p:cNvPr id="4" name="Symbol zastępczy zawartości 3"/>
          <p:cNvPicPr>
            <a:picLocks noGrp="1" noChangeAspect="1"/>
          </p:cNvPicPr>
          <p:nvPr>
            <p:ph idx="1"/>
          </p:nvPr>
        </p:nvPicPr>
        <p:blipFill rotWithShape="1">
          <a:blip r:embed="rId2"/>
          <a:srcRect l="36612" t="9296" r="36613" b="4839"/>
          <a:stretch/>
        </p:blipFill>
        <p:spPr>
          <a:xfrm>
            <a:off x="179512" y="764703"/>
            <a:ext cx="3096344" cy="4189171"/>
          </a:xfrm>
          <a:prstGeom prst="rect">
            <a:avLst/>
          </a:prstGeom>
        </p:spPr>
      </p:pic>
      <p:pic>
        <p:nvPicPr>
          <p:cNvPr id="5" name="Obraz 4"/>
          <p:cNvPicPr>
            <a:picLocks noChangeAspect="1"/>
          </p:cNvPicPr>
          <p:nvPr/>
        </p:nvPicPr>
        <p:blipFill rotWithShape="1">
          <a:blip r:embed="rId3"/>
          <a:srcRect l="35825" t="8700" r="36416" b="3800"/>
          <a:stretch/>
        </p:blipFill>
        <p:spPr>
          <a:xfrm>
            <a:off x="3055799" y="1268760"/>
            <a:ext cx="3032401" cy="4032448"/>
          </a:xfrm>
          <a:prstGeom prst="rect">
            <a:avLst/>
          </a:prstGeom>
        </p:spPr>
      </p:pic>
      <p:pic>
        <p:nvPicPr>
          <p:cNvPr id="6" name="Obraz 5"/>
          <p:cNvPicPr>
            <a:picLocks noChangeAspect="1"/>
          </p:cNvPicPr>
          <p:nvPr/>
        </p:nvPicPr>
        <p:blipFill rotWithShape="1">
          <a:blip r:embed="rId4"/>
          <a:srcRect l="35825" t="12901" r="36711" b="3800"/>
          <a:stretch/>
        </p:blipFill>
        <p:spPr>
          <a:xfrm>
            <a:off x="5933496" y="2492896"/>
            <a:ext cx="3095134" cy="3960440"/>
          </a:xfrm>
          <a:prstGeom prst="rect">
            <a:avLst/>
          </a:prstGeom>
        </p:spPr>
      </p:pic>
    </p:spTree>
    <p:extLst>
      <p:ext uri="{BB962C8B-B14F-4D97-AF65-F5344CB8AC3E}">
        <p14:creationId xmlns:p14="http://schemas.microsoft.com/office/powerpoint/2010/main" val="3122884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692696"/>
          </a:xfrm>
        </p:spPr>
        <p:txBody>
          <a:bodyPr>
            <a:normAutofit fontScale="90000"/>
          </a:bodyPr>
          <a:lstStyle/>
          <a:p>
            <a:r>
              <a:rPr lang="pl-PL" sz="3200" dirty="0" smtClean="0"/>
              <a:t>Praktyki poza granicami Polski. Załącznik 4 wersja ukraińska</a:t>
            </a:r>
            <a:endParaRPr lang="pl-PL" sz="3200" dirty="0"/>
          </a:p>
        </p:txBody>
      </p:sp>
      <p:pic>
        <p:nvPicPr>
          <p:cNvPr id="7" name="Symbol zastępczy zawartości 6"/>
          <p:cNvPicPr>
            <a:picLocks noGrp="1" noChangeAspect="1"/>
          </p:cNvPicPr>
          <p:nvPr>
            <p:ph idx="1"/>
          </p:nvPr>
        </p:nvPicPr>
        <p:blipFill rotWithShape="1">
          <a:blip r:embed="rId2"/>
          <a:srcRect l="12200" t="14896" r="11413" b="4838"/>
          <a:stretch/>
        </p:blipFill>
        <p:spPr>
          <a:xfrm>
            <a:off x="1" y="1340768"/>
            <a:ext cx="9144000" cy="4104456"/>
          </a:xfrm>
          <a:prstGeom prst="rect">
            <a:avLst/>
          </a:prstGeom>
        </p:spPr>
      </p:pic>
    </p:spTree>
    <p:extLst>
      <p:ext uri="{BB962C8B-B14F-4D97-AF65-F5344CB8AC3E}">
        <p14:creationId xmlns:p14="http://schemas.microsoft.com/office/powerpoint/2010/main" val="2459498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1196752"/>
          </a:xfrm>
        </p:spPr>
        <p:txBody>
          <a:bodyPr>
            <a:normAutofit/>
          </a:bodyPr>
          <a:lstStyle/>
          <a:p>
            <a:r>
              <a:rPr lang="pl-PL" sz="3200" dirty="0"/>
              <a:t>Jak czegoś nadal nie wiesz, to pytaj!</a:t>
            </a:r>
          </a:p>
        </p:txBody>
      </p:sp>
      <p:sp>
        <p:nvSpPr>
          <p:cNvPr id="3" name="Symbol zastępczy zawartości 2"/>
          <p:cNvSpPr>
            <a:spLocks noGrp="1"/>
          </p:cNvSpPr>
          <p:nvPr>
            <p:ph idx="1"/>
          </p:nvPr>
        </p:nvSpPr>
        <p:spPr>
          <a:xfrm>
            <a:off x="0" y="1196752"/>
            <a:ext cx="9144000" cy="5661248"/>
          </a:xfrm>
        </p:spPr>
        <p:txBody>
          <a:bodyPr/>
          <a:lstStyle/>
          <a:p>
            <a:pPr>
              <a:buFont typeface="Wingdings" pitchFamily="2" charset="2"/>
              <a:buChar char="Ø"/>
            </a:pPr>
            <a:r>
              <a:rPr lang="pl-PL" dirty="0"/>
              <a:t>Pamiętaj, że we wszystkich wątpliwych kwestiach możesz zapytać Instytutowego Opiekuna Praktyk. Dokonać tego możesz osobiście, lub e-mailem. Udzieli Ci on stosownej pomocy.</a:t>
            </a:r>
          </a:p>
          <a:p>
            <a:pPr>
              <a:buFont typeface="Wingdings" pitchFamily="2" charset="2"/>
              <a:buChar char="Ø"/>
            </a:pPr>
            <a:r>
              <a:rPr lang="pl-PL" dirty="0"/>
              <a:t>Jeśli Opiekun jest mało dostępny dla studentów to zawiadom o tym wicedyrektora ds. dydaktycznych dr Izabelę Konieczną.</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1196752"/>
          </a:xfrm>
        </p:spPr>
        <p:txBody>
          <a:bodyPr>
            <a:normAutofit/>
          </a:bodyPr>
          <a:lstStyle/>
          <a:p>
            <a:r>
              <a:rPr lang="pl-PL" sz="3200" dirty="0"/>
              <a:t>Poszukaj firmy, w której chcesz odbyć praktykę.</a:t>
            </a:r>
          </a:p>
        </p:txBody>
      </p:sp>
      <p:sp>
        <p:nvSpPr>
          <p:cNvPr id="3" name="Symbol zastępczy zawartości 2"/>
          <p:cNvSpPr>
            <a:spLocks noGrp="1"/>
          </p:cNvSpPr>
          <p:nvPr>
            <p:ph idx="1"/>
          </p:nvPr>
        </p:nvSpPr>
        <p:spPr>
          <a:xfrm>
            <a:off x="0" y="1124744"/>
            <a:ext cx="9144000" cy="5733256"/>
          </a:xfrm>
        </p:spPr>
        <p:txBody>
          <a:bodyPr/>
          <a:lstStyle/>
          <a:p>
            <a:pPr>
              <a:buFont typeface="Wingdings" pitchFamily="2" charset="2"/>
              <a:buChar char="Ø"/>
            </a:pPr>
            <a:r>
              <a:rPr lang="pl-PL" dirty="0"/>
              <a:t>Poszukaj firmy, w której chcesz odbywać praktykę (zgodnej z profilem studiów – patrz instrukcja praktyk) i złóż w niej podanie o przyjęcie na praktykę. </a:t>
            </a:r>
            <a:r>
              <a:rPr lang="pl-PL" dirty="0" smtClean="0"/>
              <a:t>Druk podania znajdziesz na podstronie internetowej Wydziału odnoszącej się do praktyk studenckich).  </a:t>
            </a:r>
          </a:p>
          <a:p>
            <a:pPr>
              <a:buFont typeface="Wingdings" pitchFamily="2" charset="2"/>
              <a:buChar char="Ø"/>
            </a:pPr>
            <a:endParaRPr lang="pl-PL" dirty="0"/>
          </a:p>
          <a:p>
            <a:pPr>
              <a:buFont typeface="Wingdings" pitchFamily="2" charset="2"/>
              <a:buChar char="Ø"/>
            </a:pPr>
            <a:r>
              <a:rPr lang="pl-PL" dirty="0" smtClean="0"/>
              <a:t>Zaakceptowane </a:t>
            </a:r>
            <a:r>
              <a:rPr lang="pl-PL" dirty="0"/>
              <a:t>przez przedstawiciela firmy podanie dostarcz Instytutowemu Opiekunowi Praktyk.</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0"/>
            <a:ext cx="9144000" cy="6858000"/>
          </a:xfrm>
        </p:spPr>
        <p:txBody>
          <a:bodyPr/>
          <a:lstStyle/>
          <a:p>
            <a:pPr>
              <a:buNone/>
            </a:pPr>
            <a:endParaRPr lang="pl-PL" dirty="0"/>
          </a:p>
          <a:p>
            <a:pPr>
              <a:buNone/>
            </a:pPr>
            <a:endParaRPr lang="pl-PL" dirty="0" smtClean="0"/>
          </a:p>
          <a:p>
            <a:pPr algn="ctr">
              <a:buNone/>
            </a:pPr>
            <a:r>
              <a:rPr lang="pl-PL" sz="4800" dirty="0" smtClean="0"/>
              <a:t>Dziękuję za uwagę</a:t>
            </a:r>
          </a:p>
          <a:p>
            <a:pPr algn="ctr">
              <a:buNone/>
            </a:pPr>
            <a:endParaRPr lang="pl-PL" sz="4800" dirty="0"/>
          </a:p>
          <a:p>
            <a:pPr algn="ctr">
              <a:buNone/>
            </a:pPr>
            <a:r>
              <a:rPr lang="pl-PL" sz="4800" dirty="0" smtClean="0"/>
              <a:t>Mój mail do Waszej dyspozycji:</a:t>
            </a:r>
          </a:p>
          <a:p>
            <a:pPr algn="ctr">
              <a:buNone/>
            </a:pPr>
            <a:endParaRPr lang="pl-PL" sz="4800" dirty="0" smtClean="0"/>
          </a:p>
          <a:p>
            <a:pPr algn="ctr">
              <a:buNone/>
            </a:pPr>
            <a:r>
              <a:rPr lang="pl-PL" sz="4800" dirty="0" err="1" smtClean="0"/>
              <a:t>jzamojski@ujk.edu.pl</a:t>
            </a:r>
            <a:endParaRPr lang="pl-PL" sz="4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692696"/>
          </a:xfrm>
        </p:spPr>
        <p:txBody>
          <a:bodyPr>
            <a:normAutofit/>
          </a:bodyPr>
          <a:lstStyle/>
          <a:p>
            <a:r>
              <a:rPr lang="pl-PL" sz="3200" dirty="0" smtClean="0"/>
              <a:t>Wzór podania – Załącznik nr 9</a:t>
            </a:r>
            <a:endParaRPr lang="pl-PL" sz="3200" dirty="0"/>
          </a:p>
        </p:txBody>
      </p:sp>
      <p:pic>
        <p:nvPicPr>
          <p:cNvPr id="4" name="Symbol zastępczy zawartości 3"/>
          <p:cNvPicPr>
            <a:picLocks noGrp="1" noChangeAspect="1"/>
          </p:cNvPicPr>
          <p:nvPr>
            <p:ph idx="1"/>
          </p:nvPr>
        </p:nvPicPr>
        <p:blipFill rotWithShape="1">
          <a:blip r:embed="rId2"/>
          <a:srcRect l="34250" t="9296" r="35038" b="4838"/>
          <a:stretch/>
        </p:blipFill>
        <p:spPr>
          <a:xfrm>
            <a:off x="2267745" y="692695"/>
            <a:ext cx="4954462" cy="5843725"/>
          </a:xfrm>
          <a:prstGeom prst="rect">
            <a:avLst/>
          </a:prstGeom>
        </p:spPr>
      </p:pic>
    </p:spTree>
    <p:extLst>
      <p:ext uri="{BB962C8B-B14F-4D97-AF65-F5344CB8AC3E}">
        <p14:creationId xmlns:p14="http://schemas.microsoft.com/office/powerpoint/2010/main" val="3983025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1196752"/>
          </a:xfrm>
        </p:spPr>
        <p:txBody>
          <a:bodyPr>
            <a:normAutofit/>
          </a:bodyPr>
          <a:lstStyle/>
          <a:p>
            <a:r>
              <a:rPr lang="pl-PL" sz="3200" dirty="0"/>
              <a:t>Porozumienia w sprawie praktyk zawodowych (szt. 2!)</a:t>
            </a:r>
            <a:br>
              <a:rPr lang="pl-PL" sz="3200" dirty="0"/>
            </a:br>
            <a:r>
              <a:rPr lang="pl-PL" sz="3200" dirty="0"/>
              <a:t>Harmonogram praktyk</a:t>
            </a:r>
          </a:p>
        </p:txBody>
      </p:sp>
      <p:sp>
        <p:nvSpPr>
          <p:cNvPr id="3" name="Symbol zastępczy zawartości 2"/>
          <p:cNvSpPr>
            <a:spLocks noGrp="1"/>
          </p:cNvSpPr>
          <p:nvPr>
            <p:ph idx="1"/>
          </p:nvPr>
        </p:nvSpPr>
        <p:spPr>
          <a:xfrm>
            <a:off x="0" y="1124744"/>
            <a:ext cx="9144000" cy="5733256"/>
          </a:xfrm>
        </p:spPr>
        <p:txBody>
          <a:bodyPr>
            <a:normAutofit fontScale="85000" lnSpcReduction="20000"/>
          </a:bodyPr>
          <a:lstStyle/>
          <a:p>
            <a:pPr>
              <a:buFont typeface="Wingdings" pitchFamily="2" charset="2"/>
              <a:buChar char="Ø"/>
            </a:pPr>
            <a:r>
              <a:rPr lang="pl-PL" dirty="0"/>
              <a:t>Pobierz ze strony internetowej Praktyk Studenckich (zakładka na stronie </a:t>
            </a:r>
            <a:r>
              <a:rPr lang="pl-PL" dirty="0" err="1"/>
              <a:t>WZiA</a:t>
            </a:r>
            <a:r>
              <a:rPr lang="pl-PL" dirty="0"/>
              <a:t>) druk porozumienia. Wypełnij dwa porozumienia dokładnie tak samo (mają być jednobrzmiące!) i daj do podpisu w firmie, która zgodziła się przyjąć Cię na praktykę. Możesz to zrobić w tym samym czasie gdy będziesz składał(a) podanie. </a:t>
            </a:r>
          </a:p>
          <a:p>
            <a:pPr>
              <a:buFont typeface="Wingdings" pitchFamily="2" charset="2"/>
              <a:buChar char="Ø"/>
            </a:pPr>
            <a:r>
              <a:rPr lang="pl-PL" b="1" dirty="0"/>
              <a:t>Firma, w której będziesz odbywać praktykę musi przedstawić harmonogram praktyki, w którym należy uwzględnić wymogi związane ze specjalnością na której studiujesz. Harmonogram ten podlega akceptacji przez Instytutowego Opiekuna Praktyk. Jeśli zostanie odrzucony, to będziesz musiał(a) poszukać innego miejsca odbycia praktyki i z nowym zestawem dokumentów ponownie poddać się procedurze weryfikacyjnej. </a:t>
            </a:r>
            <a:endParaRPr lang="pl-PL" dirty="0"/>
          </a:p>
          <a:p>
            <a:pPr>
              <a:buFont typeface="Wingdings" pitchFamily="2" charset="2"/>
              <a:buChar char="Ø"/>
            </a:pPr>
            <a:r>
              <a:rPr lang="pl-PL" dirty="0"/>
              <a:t>Dostarcz oba podpisane przez przedstawiciela firmy porozumienia Instytutowemu Opiekunowi Praktyk.</a:t>
            </a:r>
          </a:p>
          <a:p>
            <a:endParaRPr lang="pl-P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692696"/>
          </a:xfrm>
        </p:spPr>
        <p:txBody>
          <a:bodyPr>
            <a:normAutofit/>
          </a:bodyPr>
          <a:lstStyle/>
          <a:p>
            <a:r>
              <a:rPr lang="pl-PL" sz="3200" dirty="0" smtClean="0"/>
              <a:t>Wzór porozumienia – Załącznik nr 2</a:t>
            </a:r>
            <a:endParaRPr lang="pl-PL" sz="3200" dirty="0"/>
          </a:p>
        </p:txBody>
      </p:sp>
      <p:pic>
        <p:nvPicPr>
          <p:cNvPr id="5" name="Symbol zastępczy zawartości 4"/>
          <p:cNvPicPr>
            <a:picLocks noGrp="1" noChangeAspect="1"/>
          </p:cNvPicPr>
          <p:nvPr>
            <p:ph idx="1"/>
          </p:nvPr>
        </p:nvPicPr>
        <p:blipFill rotWithShape="1">
          <a:blip r:embed="rId2"/>
          <a:srcRect l="35824" t="9297" r="36614" b="6548"/>
          <a:stretch/>
        </p:blipFill>
        <p:spPr>
          <a:xfrm>
            <a:off x="179512" y="726977"/>
            <a:ext cx="2880320" cy="3710136"/>
          </a:xfrm>
          <a:prstGeom prst="rect">
            <a:avLst/>
          </a:prstGeom>
        </p:spPr>
      </p:pic>
      <p:pic>
        <p:nvPicPr>
          <p:cNvPr id="6" name="Obraz 5"/>
          <p:cNvPicPr>
            <a:picLocks noChangeAspect="1"/>
          </p:cNvPicPr>
          <p:nvPr/>
        </p:nvPicPr>
        <p:blipFill rotWithShape="1">
          <a:blip r:embed="rId3"/>
          <a:srcRect l="35825" t="8699" r="37007" b="3801"/>
          <a:stretch/>
        </p:blipFill>
        <p:spPr>
          <a:xfrm>
            <a:off x="3059832" y="1196752"/>
            <a:ext cx="3024336" cy="4109152"/>
          </a:xfrm>
          <a:prstGeom prst="rect">
            <a:avLst/>
          </a:prstGeom>
        </p:spPr>
      </p:pic>
      <p:pic>
        <p:nvPicPr>
          <p:cNvPr id="7" name="Obraz 6"/>
          <p:cNvPicPr>
            <a:picLocks noChangeAspect="1"/>
          </p:cNvPicPr>
          <p:nvPr/>
        </p:nvPicPr>
        <p:blipFill rotWithShape="1">
          <a:blip r:embed="rId4"/>
          <a:srcRect l="35825" t="8701" r="36711" b="4500"/>
          <a:stretch/>
        </p:blipFill>
        <p:spPr>
          <a:xfrm>
            <a:off x="5724128" y="2132856"/>
            <a:ext cx="3348372" cy="4464496"/>
          </a:xfrm>
          <a:prstGeom prst="rect">
            <a:avLst/>
          </a:prstGeom>
        </p:spPr>
      </p:pic>
    </p:spTree>
    <p:extLst>
      <p:ext uri="{BB962C8B-B14F-4D97-AF65-F5344CB8AC3E}">
        <p14:creationId xmlns:p14="http://schemas.microsoft.com/office/powerpoint/2010/main" val="1465110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1196752"/>
          </a:xfrm>
        </p:spPr>
        <p:txBody>
          <a:bodyPr>
            <a:normAutofit/>
          </a:bodyPr>
          <a:lstStyle/>
          <a:p>
            <a:r>
              <a:rPr lang="pl-PL" sz="3200" dirty="0"/>
              <a:t>Porozumienia w sprawie praktyk zawodowych (szt. 2!)</a:t>
            </a:r>
            <a:br>
              <a:rPr lang="pl-PL" sz="3200" dirty="0"/>
            </a:br>
            <a:r>
              <a:rPr lang="pl-PL" sz="3200" dirty="0"/>
              <a:t>Harmonogram praktyk</a:t>
            </a:r>
          </a:p>
        </p:txBody>
      </p:sp>
      <p:sp>
        <p:nvSpPr>
          <p:cNvPr id="3" name="Symbol zastępczy zawartości 2"/>
          <p:cNvSpPr>
            <a:spLocks noGrp="1"/>
          </p:cNvSpPr>
          <p:nvPr>
            <p:ph idx="1"/>
          </p:nvPr>
        </p:nvSpPr>
        <p:spPr>
          <a:xfrm>
            <a:off x="0" y="1124744"/>
            <a:ext cx="9144000" cy="5733256"/>
          </a:xfrm>
        </p:spPr>
        <p:txBody>
          <a:bodyPr>
            <a:normAutofit/>
          </a:bodyPr>
          <a:lstStyle/>
          <a:p>
            <a:pPr algn="ctr">
              <a:buNone/>
            </a:pPr>
            <a:r>
              <a:rPr lang="pl-PL" sz="4800" b="1" dirty="0"/>
              <a:t>UWAGA! </a:t>
            </a:r>
            <a:endParaRPr lang="pl-PL" sz="4800" b="1" dirty="0" smtClean="0"/>
          </a:p>
          <a:p>
            <a:pPr>
              <a:buFont typeface="Wingdings" pitchFamily="2" charset="2"/>
              <a:buChar char="Ø"/>
            </a:pPr>
            <a:r>
              <a:rPr lang="pl-PL" b="1" dirty="0" smtClean="0"/>
              <a:t>Wystrzegaj </a:t>
            </a:r>
            <a:r>
              <a:rPr lang="pl-PL" b="1" dirty="0"/>
              <a:t>się wszelkich skreśleń, poprawek, </a:t>
            </a:r>
            <a:r>
              <a:rPr lang="pl-PL" b="1" dirty="0" err="1"/>
              <a:t>tipeksowań</a:t>
            </a:r>
            <a:r>
              <a:rPr lang="pl-PL" b="1" dirty="0"/>
              <a:t> itd. Itp. Porozumienia mogą być wówczas odrzucone przez Dział Praktyk Studenckich i będziesz musiał(a) ponownie złożyć podpisane porozumienia. </a:t>
            </a:r>
            <a:endParaRPr lang="pl-PL" dirty="0"/>
          </a:p>
          <a:p>
            <a:pPr>
              <a:buFont typeface="Wingdings" pitchFamily="2" charset="2"/>
              <a:buChar char="Ø"/>
            </a:pPr>
            <a:endParaRPr lang="pl-PL" b="1" dirty="0" smtClean="0"/>
          </a:p>
          <a:p>
            <a:pPr>
              <a:buFont typeface="Wingdings" pitchFamily="2" charset="2"/>
              <a:buChar char="Ø"/>
            </a:pPr>
            <a:r>
              <a:rPr lang="pl-PL" b="1" dirty="0" smtClean="0"/>
              <a:t>Nie </a:t>
            </a:r>
            <a:r>
              <a:rPr lang="pl-PL" b="1" dirty="0"/>
              <a:t>wolno kserować porozumień – to mają być dwa oryginały!!!</a:t>
            </a:r>
            <a:endParaRPr lang="pl-P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1196752"/>
          </a:xfrm>
        </p:spPr>
        <p:txBody>
          <a:bodyPr>
            <a:normAutofit/>
          </a:bodyPr>
          <a:lstStyle/>
          <a:p>
            <a:r>
              <a:rPr lang="pl-PL" sz="3200" dirty="0"/>
              <a:t>Porozumienia w sprawie praktyk zawodowych (szt. 2!)</a:t>
            </a:r>
            <a:br>
              <a:rPr lang="pl-PL" sz="3200" dirty="0"/>
            </a:br>
            <a:r>
              <a:rPr lang="pl-PL" sz="3200" dirty="0"/>
              <a:t>Harmonogram praktyk</a:t>
            </a:r>
          </a:p>
        </p:txBody>
      </p:sp>
      <p:sp>
        <p:nvSpPr>
          <p:cNvPr id="3" name="Symbol zastępczy zawartości 2"/>
          <p:cNvSpPr>
            <a:spLocks noGrp="1"/>
          </p:cNvSpPr>
          <p:nvPr>
            <p:ph idx="1"/>
          </p:nvPr>
        </p:nvSpPr>
        <p:spPr>
          <a:xfrm>
            <a:off x="0" y="1124744"/>
            <a:ext cx="9144000" cy="5733256"/>
          </a:xfrm>
        </p:spPr>
        <p:txBody>
          <a:bodyPr>
            <a:normAutofit/>
          </a:bodyPr>
          <a:lstStyle/>
          <a:p>
            <a:pPr algn="ctr">
              <a:buNone/>
            </a:pPr>
            <a:r>
              <a:rPr lang="pl-PL" sz="4800" b="1" dirty="0"/>
              <a:t>UWAGA! </a:t>
            </a:r>
            <a:endParaRPr lang="pl-PL" sz="4800" b="1" dirty="0" smtClean="0"/>
          </a:p>
          <a:p>
            <a:pPr>
              <a:buFont typeface="Wingdings" pitchFamily="2" charset="2"/>
              <a:buChar char="Ø"/>
            </a:pPr>
            <a:r>
              <a:rPr lang="pl-PL" b="1" dirty="0"/>
              <a:t>D</a:t>
            </a:r>
            <a:r>
              <a:rPr lang="pl-PL" b="1" dirty="0" smtClean="0"/>
              <a:t>o </a:t>
            </a:r>
            <a:r>
              <a:rPr lang="pl-PL" b="1" dirty="0" smtClean="0"/>
              <a:t>porozumienia dołączany jest ramowy program praktyk dla danego kierunku. Stąd na stronie www.ujk.edu.pl/wpaiz (w zakładce Studenci/Praktyki studenckie/Praktyki studenckie w IZ)  znajdują się dwa pliki porozumień do pobrania – osobno dla każdego kierunku studiów. Różnią się ramowym programem </a:t>
            </a:r>
            <a:r>
              <a:rPr lang="pl-PL" b="1" dirty="0" smtClean="0"/>
              <a:t>praktyk</a:t>
            </a:r>
            <a:endParaRPr lang="pl-PL"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620688"/>
          </a:xfrm>
        </p:spPr>
        <p:txBody>
          <a:bodyPr>
            <a:normAutofit/>
          </a:bodyPr>
          <a:lstStyle/>
          <a:p>
            <a:r>
              <a:rPr lang="pl-PL" sz="3200" dirty="0" smtClean="0"/>
              <a:t>Gdzie znaleźć wszystkie dokumenty?</a:t>
            </a:r>
            <a:endParaRPr lang="pl-PL" sz="3200" dirty="0"/>
          </a:p>
        </p:txBody>
      </p:sp>
      <p:pic>
        <p:nvPicPr>
          <p:cNvPr id="4" name="Symbol zastępczy zawartości 3"/>
          <p:cNvPicPr>
            <a:picLocks noGrp="1" noChangeAspect="1"/>
          </p:cNvPicPr>
          <p:nvPr>
            <p:ph idx="1"/>
          </p:nvPr>
        </p:nvPicPr>
        <p:blipFill rotWithShape="1">
          <a:blip r:embed="rId2"/>
          <a:srcRect t="14880" r="37400" b="2989"/>
          <a:stretch/>
        </p:blipFill>
        <p:spPr>
          <a:xfrm>
            <a:off x="0" y="743985"/>
            <a:ext cx="9144000" cy="5061279"/>
          </a:xfrm>
          <a:prstGeom prst="rect">
            <a:avLst/>
          </a:prstGeom>
        </p:spPr>
      </p:pic>
    </p:spTree>
    <p:extLst>
      <p:ext uri="{BB962C8B-B14F-4D97-AF65-F5344CB8AC3E}">
        <p14:creationId xmlns:p14="http://schemas.microsoft.com/office/powerpoint/2010/main" val="278879129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1649</Words>
  <Application>Microsoft Office PowerPoint</Application>
  <PresentationFormat>Pokaz na ekranie (4:3)</PresentationFormat>
  <Paragraphs>93</Paragraphs>
  <Slides>30</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30</vt:i4>
      </vt:variant>
    </vt:vector>
  </HeadingPairs>
  <TitlesOfParts>
    <vt:vector size="34" baseType="lpstr">
      <vt:lpstr>Arial</vt:lpstr>
      <vt:lpstr>Calibri</vt:lpstr>
      <vt:lpstr>Wingdings</vt:lpstr>
      <vt:lpstr>Motyw pakietu Office</vt:lpstr>
      <vt:lpstr>Procedura zaliczenia praktyk zawodowych na kierunkach Zarządzanie, Logistyka oraz Finanse i Rachunkowość</vt:lpstr>
      <vt:lpstr>Ubezpieczenie od Odpowiedzialności Cywilnej i Następstw Nieszczęśliwych Wypadków (OC i NNW)</vt:lpstr>
      <vt:lpstr>Poszukaj firmy, w której chcesz odbyć praktykę.</vt:lpstr>
      <vt:lpstr>Wzór podania – Załącznik nr 9</vt:lpstr>
      <vt:lpstr>Porozumienia w sprawie praktyk zawodowych (szt. 2!) Harmonogram praktyk</vt:lpstr>
      <vt:lpstr>Wzór porozumienia – Załącznik nr 2</vt:lpstr>
      <vt:lpstr>Porozumienia w sprawie praktyk zawodowych (szt. 2!) Harmonogram praktyk</vt:lpstr>
      <vt:lpstr>Porozumienia w sprawie praktyk zawodowych (szt. 2!) Harmonogram praktyk</vt:lpstr>
      <vt:lpstr>Gdzie znaleźć wszystkie dokumenty?</vt:lpstr>
      <vt:lpstr>Harmonogram praktyk</vt:lpstr>
      <vt:lpstr>Harmonogram praktyk</vt:lpstr>
      <vt:lpstr>Harmonogram praktyk - przykłady</vt:lpstr>
      <vt:lpstr>Harmonogram praktyk - przykłady</vt:lpstr>
      <vt:lpstr>Teraz trzeba poczekać Znacznie krócej niż kiedyś!</vt:lpstr>
      <vt:lpstr>Teraz trzeba poczekać Znacznie krócej niż kiedyś!</vt:lpstr>
      <vt:lpstr>Odbierz podpisane porozumienie od Instytutowego Opiekuna Praktyk</vt:lpstr>
      <vt:lpstr>Praktyka zawodowa</vt:lpstr>
      <vt:lpstr>Rozliczenie praktyki zawodowej</vt:lpstr>
      <vt:lpstr>Druczki do wypełnienia przez przedsiębiorstwo po praktyce – Załącznik 13 i Załącznik 14</vt:lpstr>
      <vt:lpstr>Zaliczenie praktyki zawodowej</vt:lpstr>
      <vt:lpstr>Rozliczenie praktyk</vt:lpstr>
      <vt:lpstr>Odbycie praktyki w terminie nieregulaminowym (czytaj – innym niż początek czerwca do 15 września)</vt:lpstr>
      <vt:lpstr>Zaliczenie praktyk na podstawie odbywanej pracy zawodowej lub stażu.</vt:lpstr>
      <vt:lpstr>Zaliczenie praktyk na podstawie odbywanej pracy zawodowej lub stażu. Załączniki 15 i 16</vt:lpstr>
      <vt:lpstr>Osoby prowadzące własną działalność gospodarczą</vt:lpstr>
      <vt:lpstr>Praktyki poza granicami Polski</vt:lpstr>
      <vt:lpstr>Praktyki poza granicami Polski. Załącznik 4 wersja polska</vt:lpstr>
      <vt:lpstr>Praktyki poza granicami Polski. Załącznik 4 wersja ukraińska</vt:lpstr>
      <vt:lpstr>Jak czegoś nadal nie wiesz, to pytaj!</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Procedura zaliczenia praktyk zawodowych na kierunku Zarządzanie i Logistyka</dc:title>
  <dc:creator>KINGPC</dc:creator>
  <cp:lastModifiedBy>Jerzy Zamojski</cp:lastModifiedBy>
  <cp:revision>17</cp:revision>
  <dcterms:created xsi:type="dcterms:W3CDTF">2015-01-08T07:25:24Z</dcterms:created>
  <dcterms:modified xsi:type="dcterms:W3CDTF">2017-12-07T06:24:08Z</dcterms:modified>
</cp:coreProperties>
</file>